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609" autoAdjust="0"/>
  </p:normalViewPr>
  <p:slideViewPr>
    <p:cSldViewPr snapToGrid="0">
      <p:cViewPr>
        <p:scale>
          <a:sx n="66" d="100"/>
          <a:sy n="66" d="100"/>
        </p:scale>
        <p:origin x="64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RI\Desktop\IPL%20Dataset\IPL2025Batte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RI\Desktop\IPL%20Dataset\IPL2025Batter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RI\Desktop\IPL%20Dataset\IPL2025Batter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RI\Desktop\IPL%20Dataset\IPL2025Batter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RI\Desktop\IPL%20Dataset\IPL2025Batter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RI\Desktop\IPL%20Dataset\IPL2025Batter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[IPL2025Batters.xlsx]Sheet1!PivotTable1</c:name>
    <c:fmtId val="1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Sheet1!$A$4:$A$20</c:f>
              <c:strCache>
                <c:ptCount val="16"/>
                <c:pt idx="0">
                  <c:v>Corbin Bosch</c:v>
                </c:pt>
                <c:pt idx="1">
                  <c:v>Deepak Chahar</c:v>
                </c:pt>
                <c:pt idx="2">
                  <c:v>Hardik Pandya</c:v>
                </c:pt>
                <c:pt idx="3">
                  <c:v>Jonny Bairstow</c:v>
                </c:pt>
                <c:pt idx="4">
                  <c:v>Karn Sharma</c:v>
                </c:pt>
                <c:pt idx="5">
                  <c:v>Mitchell Santner</c:v>
                </c:pt>
                <c:pt idx="6">
                  <c:v>N Tilak Varma</c:v>
                </c:pt>
                <c:pt idx="7">
                  <c:v>Naman Dhir</c:v>
                </c:pt>
                <c:pt idx="8">
                  <c:v>Raj Angad Bawa</c:v>
                </c:pt>
                <c:pt idx="9">
                  <c:v>Robin Minz</c:v>
                </c:pt>
                <c:pt idx="10">
                  <c:v>Rohit Sharma</c:v>
                </c:pt>
                <c:pt idx="11">
                  <c:v>Ryan Rickelton</c:v>
                </c:pt>
                <c:pt idx="12">
                  <c:v>Surya Kumar Yadav</c:v>
                </c:pt>
                <c:pt idx="13">
                  <c:v>Trent Boult</c:v>
                </c:pt>
                <c:pt idx="14">
                  <c:v>V Satyanarayana Penmetsa</c:v>
                </c:pt>
                <c:pt idx="15">
                  <c:v>Will Jacks</c:v>
                </c:pt>
              </c:strCache>
            </c:strRef>
          </c:cat>
          <c:val>
            <c:numRef>
              <c:f>Sheet1!$B$4:$B$20</c:f>
              <c:numCache>
                <c:formatCode>General</c:formatCode>
                <c:ptCount val="16"/>
                <c:pt idx="0">
                  <c:v>47</c:v>
                </c:pt>
                <c:pt idx="1">
                  <c:v>37</c:v>
                </c:pt>
                <c:pt idx="2">
                  <c:v>224</c:v>
                </c:pt>
                <c:pt idx="3">
                  <c:v>85</c:v>
                </c:pt>
                <c:pt idx="4">
                  <c:v>1</c:v>
                </c:pt>
                <c:pt idx="5">
                  <c:v>40</c:v>
                </c:pt>
                <c:pt idx="6">
                  <c:v>343</c:v>
                </c:pt>
                <c:pt idx="7">
                  <c:v>252</c:v>
                </c:pt>
                <c:pt idx="8">
                  <c:v>8</c:v>
                </c:pt>
                <c:pt idx="9">
                  <c:v>6</c:v>
                </c:pt>
                <c:pt idx="10">
                  <c:v>418</c:v>
                </c:pt>
                <c:pt idx="11">
                  <c:v>388</c:v>
                </c:pt>
                <c:pt idx="12">
                  <c:v>717</c:v>
                </c:pt>
                <c:pt idx="13">
                  <c:v>2</c:v>
                </c:pt>
                <c:pt idx="14">
                  <c:v>1</c:v>
                </c:pt>
                <c:pt idx="15">
                  <c:v>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4-4A99-B097-148D30EDD8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93181216"/>
        <c:axId val="93188896"/>
      </c:barChart>
      <c:catAx>
        <c:axId val="93181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88896"/>
        <c:crosses val="autoZero"/>
        <c:auto val="1"/>
        <c:lblAlgn val="ctr"/>
        <c:lblOffset val="100"/>
        <c:noMultiLvlLbl val="0"/>
      </c:catAx>
      <c:valAx>
        <c:axId val="93188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8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[IPL2025Batters.xlsx]Sheet2!PivotTable2</c:name>
    <c:fmtId val="13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Sum of 4s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Anshul Kamboj</c:v>
                </c:pt>
                <c:pt idx="1">
                  <c:v>Ayush Mhatre</c:v>
                </c:pt>
                <c:pt idx="2">
                  <c:v>Deepak Hooda</c:v>
                </c:pt>
                <c:pt idx="3">
                  <c:v>Devon Conway</c:v>
                </c:pt>
                <c:pt idx="4">
                  <c:v>Dewald Brevis</c:v>
                </c:pt>
                <c:pt idx="5">
                  <c:v>Jamie Overton</c:v>
                </c:pt>
                <c:pt idx="6">
                  <c:v>Khaleel Ahmed</c:v>
                </c:pt>
                <c:pt idx="7">
                  <c:v>MS Dhoni</c:v>
                </c:pt>
                <c:pt idx="8">
                  <c:v>Noor Ahmad</c:v>
                </c:pt>
                <c:pt idx="9">
                  <c:v>Rachin Ravindra</c:v>
                </c:pt>
                <c:pt idx="10">
                  <c:v>Rahul Tripathi</c:v>
                </c:pt>
                <c:pt idx="11">
                  <c:v>Ravichandran Ashwin</c:v>
                </c:pt>
                <c:pt idx="12">
                  <c:v>Ravindra Jadeja</c:v>
                </c:pt>
                <c:pt idx="13">
                  <c:v>Ruturaj Gaikwad</c:v>
                </c:pt>
                <c:pt idx="14">
                  <c:v>Sam Curran</c:v>
                </c:pt>
                <c:pt idx="15">
                  <c:v>Shaik Rasheed</c:v>
                </c:pt>
                <c:pt idx="16">
                  <c:v>Shivam Dube</c:v>
                </c:pt>
                <c:pt idx="17">
                  <c:v>Urvil Patel</c:v>
                </c:pt>
                <c:pt idx="18">
                  <c:v>Vijay Shankar</c:v>
                </c:pt>
              </c:strCache>
            </c:strRef>
          </c:cat>
          <c:val>
            <c:numRef>
              <c:f>Sheet2!$B$4:$B$23</c:f>
              <c:numCache>
                <c:formatCode>General</c:formatCode>
                <c:ptCount val="19"/>
                <c:pt idx="0">
                  <c:v>2</c:v>
                </c:pt>
                <c:pt idx="1">
                  <c:v>31</c:v>
                </c:pt>
                <c:pt idx="2">
                  <c:v>2</c:v>
                </c:pt>
                <c:pt idx="3">
                  <c:v>17</c:v>
                </c:pt>
                <c:pt idx="4">
                  <c:v>13</c:v>
                </c:pt>
                <c:pt idx="5">
                  <c:v>1</c:v>
                </c:pt>
                <c:pt idx="6">
                  <c:v>0</c:v>
                </c:pt>
                <c:pt idx="7">
                  <c:v>12</c:v>
                </c:pt>
                <c:pt idx="8">
                  <c:v>0</c:v>
                </c:pt>
                <c:pt idx="9">
                  <c:v>18</c:v>
                </c:pt>
                <c:pt idx="10">
                  <c:v>6</c:v>
                </c:pt>
                <c:pt idx="11">
                  <c:v>3</c:v>
                </c:pt>
                <c:pt idx="12">
                  <c:v>25</c:v>
                </c:pt>
                <c:pt idx="13">
                  <c:v>14</c:v>
                </c:pt>
                <c:pt idx="14">
                  <c:v>11</c:v>
                </c:pt>
                <c:pt idx="15">
                  <c:v>9</c:v>
                </c:pt>
                <c:pt idx="16">
                  <c:v>22</c:v>
                </c:pt>
                <c:pt idx="17">
                  <c:v>5</c:v>
                </c:pt>
                <c:pt idx="1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7-442A-84B6-8148B69341F0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Sum of 6s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Anshul Kamboj</c:v>
                </c:pt>
                <c:pt idx="1">
                  <c:v>Ayush Mhatre</c:v>
                </c:pt>
                <c:pt idx="2">
                  <c:v>Deepak Hooda</c:v>
                </c:pt>
                <c:pt idx="3">
                  <c:v>Devon Conway</c:v>
                </c:pt>
                <c:pt idx="4">
                  <c:v>Dewald Brevis</c:v>
                </c:pt>
                <c:pt idx="5">
                  <c:v>Jamie Overton</c:v>
                </c:pt>
                <c:pt idx="6">
                  <c:v>Khaleel Ahmed</c:v>
                </c:pt>
                <c:pt idx="7">
                  <c:v>MS Dhoni</c:v>
                </c:pt>
                <c:pt idx="8">
                  <c:v>Noor Ahmad</c:v>
                </c:pt>
                <c:pt idx="9">
                  <c:v>Rachin Ravindra</c:v>
                </c:pt>
                <c:pt idx="10">
                  <c:v>Rahul Tripathi</c:v>
                </c:pt>
                <c:pt idx="11">
                  <c:v>Ravichandran Ashwin</c:v>
                </c:pt>
                <c:pt idx="12">
                  <c:v>Ravindra Jadeja</c:v>
                </c:pt>
                <c:pt idx="13">
                  <c:v>Ruturaj Gaikwad</c:v>
                </c:pt>
                <c:pt idx="14">
                  <c:v>Sam Curran</c:v>
                </c:pt>
                <c:pt idx="15">
                  <c:v>Shaik Rasheed</c:v>
                </c:pt>
                <c:pt idx="16">
                  <c:v>Shivam Dube</c:v>
                </c:pt>
                <c:pt idx="17">
                  <c:v>Urvil Patel</c:v>
                </c:pt>
                <c:pt idx="18">
                  <c:v>Vijay Shankar</c:v>
                </c:pt>
              </c:strCache>
            </c:strRef>
          </c:cat>
          <c:val>
            <c:numRef>
              <c:f>Sheet2!$C$4:$C$23</c:f>
              <c:numCache>
                <c:formatCode>General</c:formatCode>
                <c:ptCount val="19"/>
                <c:pt idx="0">
                  <c:v>0</c:v>
                </c:pt>
                <c:pt idx="1">
                  <c:v>11</c:v>
                </c:pt>
                <c:pt idx="2">
                  <c:v>1</c:v>
                </c:pt>
                <c:pt idx="3">
                  <c:v>4</c:v>
                </c:pt>
                <c:pt idx="4">
                  <c:v>17</c:v>
                </c:pt>
                <c:pt idx="5">
                  <c:v>1</c:v>
                </c:pt>
                <c:pt idx="6">
                  <c:v>0</c:v>
                </c:pt>
                <c:pt idx="7">
                  <c:v>12</c:v>
                </c:pt>
                <c:pt idx="8">
                  <c:v>0</c:v>
                </c:pt>
                <c:pt idx="9">
                  <c:v>4</c:v>
                </c:pt>
                <c:pt idx="10">
                  <c:v>1</c:v>
                </c:pt>
                <c:pt idx="11">
                  <c:v>1</c:v>
                </c:pt>
                <c:pt idx="12">
                  <c:v>10</c:v>
                </c:pt>
                <c:pt idx="13">
                  <c:v>4</c:v>
                </c:pt>
                <c:pt idx="14">
                  <c:v>4</c:v>
                </c:pt>
                <c:pt idx="15">
                  <c:v>2</c:v>
                </c:pt>
                <c:pt idx="16">
                  <c:v>21</c:v>
                </c:pt>
                <c:pt idx="17">
                  <c:v>6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57-442A-84B6-8148B69341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4848656"/>
        <c:axId val="94849616"/>
        <c:axId val="0"/>
      </c:bar3DChart>
      <c:catAx>
        <c:axId val="94848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9616"/>
        <c:crosses val="autoZero"/>
        <c:auto val="1"/>
        <c:lblAlgn val="ctr"/>
        <c:lblOffset val="100"/>
        <c:noMultiLvlLbl val="0"/>
      </c:catAx>
      <c:valAx>
        <c:axId val="9484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[IPL2025Batters.xlsx]Sheet4!PivotTable3</c:name>
    <c:fmtId val="10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Average of AVG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cat>
            <c:strRef>
              <c:f>Sheet4!$A$4:$A$18</c:f>
              <c:strCache>
                <c:ptCount val="14"/>
                <c:pt idx="0">
                  <c:v>Bhuvneshwar Kumar</c:v>
                </c:pt>
                <c:pt idx="1">
                  <c:v>Devdutt Padikkal</c:v>
                </c:pt>
                <c:pt idx="2">
                  <c:v>Jacob Bethell</c:v>
                </c:pt>
                <c:pt idx="3">
                  <c:v>Jitesh Sharma</c:v>
                </c:pt>
                <c:pt idx="4">
                  <c:v>Krunal Pandya</c:v>
                </c:pt>
                <c:pt idx="5">
                  <c:v>Liam Livingstone</c:v>
                </c:pt>
                <c:pt idx="6">
                  <c:v>Manoj Bhandage</c:v>
                </c:pt>
                <c:pt idx="7">
                  <c:v>Mayank Agarwal</c:v>
                </c:pt>
                <c:pt idx="8">
                  <c:v>Phil Salt</c:v>
                </c:pt>
                <c:pt idx="9">
                  <c:v>Rajat Patidar</c:v>
                </c:pt>
                <c:pt idx="10">
                  <c:v>Romario Shepherd</c:v>
                </c:pt>
                <c:pt idx="11">
                  <c:v>Tim David</c:v>
                </c:pt>
                <c:pt idx="12">
                  <c:v>Virat Kohli</c:v>
                </c:pt>
                <c:pt idx="13">
                  <c:v>Yash Dayal</c:v>
                </c:pt>
              </c:strCache>
            </c:strRef>
          </c:cat>
          <c:val>
            <c:numRef>
              <c:f>Sheet4!$B$4:$B$18</c:f>
              <c:numCache>
                <c:formatCode>General</c:formatCode>
                <c:ptCount val="14"/>
                <c:pt idx="0">
                  <c:v>4.67</c:v>
                </c:pt>
                <c:pt idx="1">
                  <c:v>27.44</c:v>
                </c:pt>
                <c:pt idx="2">
                  <c:v>33.5</c:v>
                </c:pt>
                <c:pt idx="3">
                  <c:v>37.29</c:v>
                </c:pt>
                <c:pt idx="4">
                  <c:v>18.170000000000002</c:v>
                </c:pt>
                <c:pt idx="5">
                  <c:v>16</c:v>
                </c:pt>
                <c:pt idx="6">
                  <c:v>1</c:v>
                </c:pt>
                <c:pt idx="7">
                  <c:v>31.67</c:v>
                </c:pt>
                <c:pt idx="8">
                  <c:v>33.58</c:v>
                </c:pt>
                <c:pt idx="9">
                  <c:v>24</c:v>
                </c:pt>
                <c:pt idx="10">
                  <c:v>35</c:v>
                </c:pt>
                <c:pt idx="11">
                  <c:v>62.33</c:v>
                </c:pt>
                <c:pt idx="12">
                  <c:v>54.75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1D-4F89-B835-B438A1B83C09}"/>
            </c:ext>
          </c:extLst>
        </c:ser>
        <c:ser>
          <c:idx val="1"/>
          <c:order val="1"/>
          <c:tx>
            <c:strRef>
              <c:f>Sheet4!$C$3</c:f>
              <c:strCache>
                <c:ptCount val="1"/>
                <c:pt idx="0">
                  <c:v>Average of SR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cat>
            <c:strRef>
              <c:f>Sheet4!$A$4:$A$18</c:f>
              <c:strCache>
                <c:ptCount val="14"/>
                <c:pt idx="0">
                  <c:v>Bhuvneshwar Kumar</c:v>
                </c:pt>
                <c:pt idx="1">
                  <c:v>Devdutt Padikkal</c:v>
                </c:pt>
                <c:pt idx="2">
                  <c:v>Jacob Bethell</c:v>
                </c:pt>
                <c:pt idx="3">
                  <c:v>Jitesh Sharma</c:v>
                </c:pt>
                <c:pt idx="4">
                  <c:v>Krunal Pandya</c:v>
                </c:pt>
                <c:pt idx="5">
                  <c:v>Liam Livingstone</c:v>
                </c:pt>
                <c:pt idx="6">
                  <c:v>Manoj Bhandage</c:v>
                </c:pt>
                <c:pt idx="7">
                  <c:v>Mayank Agarwal</c:v>
                </c:pt>
                <c:pt idx="8">
                  <c:v>Phil Salt</c:v>
                </c:pt>
                <c:pt idx="9">
                  <c:v>Rajat Patidar</c:v>
                </c:pt>
                <c:pt idx="10">
                  <c:v>Romario Shepherd</c:v>
                </c:pt>
                <c:pt idx="11">
                  <c:v>Tim David</c:v>
                </c:pt>
                <c:pt idx="12">
                  <c:v>Virat Kohli</c:v>
                </c:pt>
                <c:pt idx="13">
                  <c:v>Yash Dayal</c:v>
                </c:pt>
              </c:strCache>
            </c:strRef>
          </c:cat>
          <c:val>
            <c:numRef>
              <c:f>Sheet4!$C$4:$C$18</c:f>
              <c:numCache>
                <c:formatCode>General</c:formatCode>
                <c:ptCount val="14"/>
                <c:pt idx="0">
                  <c:v>56</c:v>
                </c:pt>
                <c:pt idx="1">
                  <c:v>150.6</c:v>
                </c:pt>
                <c:pt idx="2">
                  <c:v>171.79</c:v>
                </c:pt>
                <c:pt idx="3">
                  <c:v>176.35</c:v>
                </c:pt>
                <c:pt idx="4">
                  <c:v>126.74</c:v>
                </c:pt>
                <c:pt idx="5">
                  <c:v>133.33000000000001</c:v>
                </c:pt>
                <c:pt idx="6">
                  <c:v>25</c:v>
                </c:pt>
                <c:pt idx="7">
                  <c:v>148.43</c:v>
                </c:pt>
                <c:pt idx="8">
                  <c:v>175.98</c:v>
                </c:pt>
                <c:pt idx="9">
                  <c:v>143.77000000000001</c:v>
                </c:pt>
                <c:pt idx="10">
                  <c:v>291.66000000000003</c:v>
                </c:pt>
                <c:pt idx="11">
                  <c:v>185.14</c:v>
                </c:pt>
                <c:pt idx="12">
                  <c:v>144.71</c:v>
                </c:pt>
                <c:pt idx="1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1D-4F89-B835-B438A1B83C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93188416"/>
        <c:axId val="93204736"/>
      </c:barChart>
      <c:catAx>
        <c:axId val="9318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204736"/>
        <c:crosses val="autoZero"/>
        <c:auto val="1"/>
        <c:lblAlgn val="ctr"/>
        <c:lblOffset val="100"/>
        <c:noMultiLvlLbl val="0"/>
      </c:catAx>
      <c:valAx>
        <c:axId val="93204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8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[IPL2025Batters.xlsx]Sheet5!PivotTable4</c:name>
    <c:fmtId val="11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Sum of 50s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Sheet5!$A$4:$A$14</c:f>
              <c:strCache>
                <c:ptCount val="10"/>
                <c:pt idx="0">
                  <c:v>CSK</c:v>
                </c:pt>
                <c:pt idx="1">
                  <c:v>DC</c:v>
                </c:pt>
                <c:pt idx="2">
                  <c:v>GT</c:v>
                </c:pt>
                <c:pt idx="3">
                  <c:v>KKR</c:v>
                </c:pt>
                <c:pt idx="4">
                  <c:v>LSG</c:v>
                </c:pt>
                <c:pt idx="5">
                  <c:v>MI</c:v>
                </c:pt>
                <c:pt idx="6">
                  <c:v>PBKS</c:v>
                </c:pt>
                <c:pt idx="7">
                  <c:v>RCB</c:v>
                </c:pt>
                <c:pt idx="8">
                  <c:v>RR</c:v>
                </c:pt>
                <c:pt idx="9">
                  <c:v>SRH</c:v>
                </c:pt>
              </c:strCache>
            </c:strRef>
          </c:cat>
          <c:val>
            <c:numRef>
              <c:f>Sheet5!$B$4:$B$14</c:f>
              <c:numCache>
                <c:formatCode>General</c:formatCode>
                <c:ptCount val="10"/>
                <c:pt idx="0">
                  <c:v>13</c:v>
                </c:pt>
                <c:pt idx="1">
                  <c:v>9</c:v>
                </c:pt>
                <c:pt idx="2">
                  <c:v>18</c:v>
                </c:pt>
                <c:pt idx="3">
                  <c:v>7</c:v>
                </c:pt>
                <c:pt idx="4">
                  <c:v>19</c:v>
                </c:pt>
                <c:pt idx="5">
                  <c:v>15</c:v>
                </c:pt>
                <c:pt idx="6">
                  <c:v>18</c:v>
                </c:pt>
                <c:pt idx="7">
                  <c:v>22</c:v>
                </c:pt>
                <c:pt idx="8">
                  <c:v>14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C3-4BF5-B5C3-F3B9D9EA2D6D}"/>
            </c:ext>
          </c:extLst>
        </c:ser>
        <c:ser>
          <c:idx val="1"/>
          <c:order val="1"/>
          <c:tx>
            <c:strRef>
              <c:f>Sheet5!$C$3</c:f>
              <c:strCache>
                <c:ptCount val="1"/>
                <c:pt idx="0">
                  <c:v>Sum of 100s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Sheet5!$A$4:$A$14</c:f>
              <c:strCache>
                <c:ptCount val="10"/>
                <c:pt idx="0">
                  <c:v>CSK</c:v>
                </c:pt>
                <c:pt idx="1">
                  <c:v>DC</c:v>
                </c:pt>
                <c:pt idx="2">
                  <c:v>GT</c:v>
                </c:pt>
                <c:pt idx="3">
                  <c:v>KKR</c:v>
                </c:pt>
                <c:pt idx="4">
                  <c:v>LSG</c:v>
                </c:pt>
                <c:pt idx="5">
                  <c:v>MI</c:v>
                </c:pt>
                <c:pt idx="6">
                  <c:v>PBKS</c:v>
                </c:pt>
                <c:pt idx="7">
                  <c:v>RCB</c:v>
                </c:pt>
                <c:pt idx="8">
                  <c:v>RR</c:v>
                </c:pt>
                <c:pt idx="9">
                  <c:v>SRH</c:v>
                </c:pt>
              </c:strCache>
            </c:strRef>
          </c:cat>
          <c:val>
            <c:numRef>
              <c:f>Sheet5!$C$4:$C$14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C3-4BF5-B5C3-F3B9D9EA2D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6805424"/>
        <c:axId val="2016808784"/>
      </c:barChart>
      <c:catAx>
        <c:axId val="201680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808784"/>
        <c:crosses val="autoZero"/>
        <c:auto val="1"/>
        <c:lblAlgn val="ctr"/>
        <c:lblOffset val="100"/>
        <c:noMultiLvlLbl val="0"/>
      </c:catAx>
      <c:valAx>
        <c:axId val="201680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80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[IPL2025Batters.xlsx]Sheet6!PivotTable5</c:name>
    <c:fmtId val="12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shade val="100000"/>
                  <a:satMod val="110000"/>
                  <a:lumMod val="100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Sum of Matches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Sheet6!$A$4:$A$18</c:f>
              <c:strCache>
                <c:ptCount val="14"/>
                <c:pt idx="0">
                  <c:v>Gerald Coetzee</c:v>
                </c:pt>
                <c:pt idx="1">
                  <c:v>Jos Buttler</c:v>
                </c:pt>
                <c:pt idx="2">
                  <c:v>Kagiso Rabada</c:v>
                </c:pt>
                <c:pt idx="3">
                  <c:v>Kusal Mendis</c:v>
                </c:pt>
                <c:pt idx="4">
                  <c:v>Mohammed Siraj</c:v>
                </c:pt>
                <c:pt idx="5">
                  <c:v>Mohd Arshad Khan</c:v>
                </c:pt>
                <c:pt idx="6">
                  <c:v>Rahul Tewatia</c:v>
                </c:pt>
                <c:pt idx="7">
                  <c:v>Rashid Khan</c:v>
                </c:pt>
                <c:pt idx="8">
                  <c:v>Sai Kishore</c:v>
                </c:pt>
                <c:pt idx="9">
                  <c:v>Sai Sudharsan</c:v>
                </c:pt>
                <c:pt idx="10">
                  <c:v>Shahrukh Khan</c:v>
                </c:pt>
                <c:pt idx="11">
                  <c:v>Sherfane Rutherford</c:v>
                </c:pt>
                <c:pt idx="12">
                  <c:v>Shubman Gill</c:v>
                </c:pt>
                <c:pt idx="13">
                  <c:v>Washington Sundar</c:v>
                </c:pt>
              </c:strCache>
            </c:strRef>
          </c:cat>
          <c:val>
            <c:numRef>
              <c:f>Sheet6!$B$4:$B$18</c:f>
              <c:numCache>
                <c:formatCode>General</c:formatCode>
                <c:ptCount val="14"/>
                <c:pt idx="0">
                  <c:v>4</c:v>
                </c:pt>
                <c:pt idx="1">
                  <c:v>14</c:v>
                </c:pt>
                <c:pt idx="2">
                  <c:v>4</c:v>
                </c:pt>
                <c:pt idx="3">
                  <c:v>1</c:v>
                </c:pt>
                <c:pt idx="4">
                  <c:v>15</c:v>
                </c:pt>
                <c:pt idx="5">
                  <c:v>9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13</c:v>
                </c:pt>
                <c:pt idx="12">
                  <c:v>15</c:v>
                </c:pt>
                <c:pt idx="1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9D-489D-91EB-C5B31F130CAF}"/>
            </c:ext>
          </c:extLst>
        </c:ser>
        <c:ser>
          <c:idx val="1"/>
          <c:order val="1"/>
          <c:tx>
            <c:strRef>
              <c:f>Sheet6!$C$3</c:f>
              <c:strCache>
                <c:ptCount val="1"/>
                <c:pt idx="0">
                  <c:v>Sum of Runs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Sheet6!$A$4:$A$18</c:f>
              <c:strCache>
                <c:ptCount val="14"/>
                <c:pt idx="0">
                  <c:v>Gerald Coetzee</c:v>
                </c:pt>
                <c:pt idx="1">
                  <c:v>Jos Buttler</c:v>
                </c:pt>
                <c:pt idx="2">
                  <c:v>Kagiso Rabada</c:v>
                </c:pt>
                <c:pt idx="3">
                  <c:v>Kusal Mendis</c:v>
                </c:pt>
                <c:pt idx="4">
                  <c:v>Mohammed Siraj</c:v>
                </c:pt>
                <c:pt idx="5">
                  <c:v>Mohd Arshad Khan</c:v>
                </c:pt>
                <c:pt idx="6">
                  <c:v>Rahul Tewatia</c:v>
                </c:pt>
                <c:pt idx="7">
                  <c:v>Rashid Khan</c:v>
                </c:pt>
                <c:pt idx="8">
                  <c:v>Sai Kishore</c:v>
                </c:pt>
                <c:pt idx="9">
                  <c:v>Sai Sudharsan</c:v>
                </c:pt>
                <c:pt idx="10">
                  <c:v>Shahrukh Khan</c:v>
                </c:pt>
                <c:pt idx="11">
                  <c:v>Sherfane Rutherford</c:v>
                </c:pt>
                <c:pt idx="12">
                  <c:v>Shubman Gill</c:v>
                </c:pt>
                <c:pt idx="13">
                  <c:v>Washington Sundar</c:v>
                </c:pt>
              </c:strCache>
            </c:strRef>
          </c:cat>
          <c:val>
            <c:numRef>
              <c:f>Sheet6!$C$4:$C$18</c:f>
              <c:numCache>
                <c:formatCode>General</c:formatCode>
                <c:ptCount val="14"/>
                <c:pt idx="0">
                  <c:v>17</c:v>
                </c:pt>
                <c:pt idx="1">
                  <c:v>538</c:v>
                </c:pt>
                <c:pt idx="2">
                  <c:v>9</c:v>
                </c:pt>
                <c:pt idx="3">
                  <c:v>20</c:v>
                </c:pt>
                <c:pt idx="4">
                  <c:v>3</c:v>
                </c:pt>
                <c:pt idx="5">
                  <c:v>23</c:v>
                </c:pt>
                <c:pt idx="6">
                  <c:v>99</c:v>
                </c:pt>
                <c:pt idx="7">
                  <c:v>40</c:v>
                </c:pt>
                <c:pt idx="8">
                  <c:v>5</c:v>
                </c:pt>
                <c:pt idx="9">
                  <c:v>759</c:v>
                </c:pt>
                <c:pt idx="10">
                  <c:v>179</c:v>
                </c:pt>
                <c:pt idx="11">
                  <c:v>291</c:v>
                </c:pt>
                <c:pt idx="12">
                  <c:v>650</c:v>
                </c:pt>
                <c:pt idx="13">
                  <c:v>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9D-489D-91EB-C5B31F130CA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4860176"/>
        <c:axId val="94876016"/>
      </c:lineChart>
      <c:catAx>
        <c:axId val="9486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76016"/>
        <c:crosses val="autoZero"/>
        <c:auto val="1"/>
        <c:lblAlgn val="ctr"/>
        <c:lblOffset val="100"/>
        <c:noMultiLvlLbl val="0"/>
      </c:catAx>
      <c:valAx>
        <c:axId val="9487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6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[IPL2025Batters.xlsx]Sheet8!PivotTable2</c:name>
    <c:fmtId val="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cat>
            <c:strRef>
              <c:f>Sheet8!$A$4:$A$21</c:f>
              <c:strCache>
                <c:ptCount val="17"/>
                <c:pt idx="0">
                  <c:v>Abishek Porel</c:v>
                </c:pt>
                <c:pt idx="1">
                  <c:v>Ashutosh Sharma</c:v>
                </c:pt>
                <c:pt idx="2">
                  <c:v>Axar Patel</c:v>
                </c:pt>
                <c:pt idx="3">
                  <c:v>Donovan Ferreira</c:v>
                </c:pt>
                <c:pt idx="4">
                  <c:v>Dushmantha Chameera</c:v>
                </c:pt>
                <c:pt idx="5">
                  <c:v>Faf Du Plessis</c:v>
                </c:pt>
                <c:pt idx="6">
                  <c:v>Jake Fraser - McGurk</c:v>
                </c:pt>
                <c:pt idx="7">
                  <c:v>K L Rahul</c:v>
                </c:pt>
                <c:pt idx="8">
                  <c:v>Karun Nair</c:v>
                </c:pt>
                <c:pt idx="9">
                  <c:v>Kuldeep Yadav</c:v>
                </c:pt>
                <c:pt idx="10">
                  <c:v>Madhav Tiwari</c:v>
                </c:pt>
                <c:pt idx="11">
                  <c:v>Mitchell Starc</c:v>
                </c:pt>
                <c:pt idx="12">
                  <c:v>Mohit Sharma</c:v>
                </c:pt>
                <c:pt idx="13">
                  <c:v>Sameer Rizvi</c:v>
                </c:pt>
                <c:pt idx="14">
                  <c:v>Sediqullah Atal</c:v>
                </c:pt>
                <c:pt idx="15">
                  <c:v>Tristan Stubbs</c:v>
                </c:pt>
                <c:pt idx="16">
                  <c:v>Vipraj Nigam</c:v>
                </c:pt>
              </c:strCache>
            </c:strRef>
          </c:cat>
          <c:val>
            <c:numRef>
              <c:f>Sheet8!$B$4:$B$21</c:f>
              <c:numCache>
                <c:formatCode>General</c:formatCode>
                <c:ptCount val="17"/>
                <c:pt idx="0">
                  <c:v>51</c:v>
                </c:pt>
                <c:pt idx="1">
                  <c:v>66</c:v>
                </c:pt>
                <c:pt idx="2">
                  <c:v>43</c:v>
                </c:pt>
                <c:pt idx="3">
                  <c:v>1</c:v>
                </c:pt>
                <c:pt idx="4">
                  <c:v>8</c:v>
                </c:pt>
                <c:pt idx="5">
                  <c:v>62</c:v>
                </c:pt>
                <c:pt idx="6">
                  <c:v>38</c:v>
                </c:pt>
                <c:pt idx="7">
                  <c:v>112</c:v>
                </c:pt>
                <c:pt idx="8">
                  <c:v>89</c:v>
                </c:pt>
                <c:pt idx="9">
                  <c:v>7</c:v>
                </c:pt>
                <c:pt idx="10">
                  <c:v>3</c:v>
                </c:pt>
                <c:pt idx="11">
                  <c:v>2</c:v>
                </c:pt>
                <c:pt idx="12">
                  <c:v>1</c:v>
                </c:pt>
                <c:pt idx="13">
                  <c:v>58</c:v>
                </c:pt>
                <c:pt idx="14">
                  <c:v>22</c:v>
                </c:pt>
                <c:pt idx="15">
                  <c:v>41</c:v>
                </c:pt>
                <c:pt idx="16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9-40BA-9916-99075599F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89135536"/>
        <c:axId val="889116336"/>
      </c:barChart>
      <c:catAx>
        <c:axId val="88913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116336"/>
        <c:crosses val="autoZero"/>
        <c:auto val="1"/>
        <c:lblAlgn val="ctr"/>
        <c:lblOffset val="100"/>
        <c:noMultiLvlLbl val="0"/>
      </c:catAx>
      <c:valAx>
        <c:axId val="88911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13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4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6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1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861-7741-1297-63AB-220E4FB06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2259144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IPL 2025 Batting Performance Analysis</a:t>
            </a:r>
            <a:br>
              <a:rPr lang="en-IN" i="1" dirty="0"/>
            </a:br>
            <a:endParaRPr lang="en-IN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B9590-2034-CEBF-5368-2BA996278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900610"/>
          </a:xfrm>
        </p:spPr>
        <p:txBody>
          <a:bodyPr>
            <a:noAutofit/>
          </a:bodyPr>
          <a:lstStyle/>
          <a:p>
            <a:r>
              <a:rPr lang="en-US" sz="1400" dirty="0"/>
              <a:t>Presented by : Siddhesh Pitale</a:t>
            </a:r>
          </a:p>
          <a:p>
            <a:r>
              <a:rPr lang="en-IN" sz="1400" dirty="0"/>
              <a:t>College : </a:t>
            </a:r>
            <a:r>
              <a:rPr lang="en-IN" sz="1400" dirty="0" err="1"/>
              <a:t>Yeshwantrao</a:t>
            </a:r>
            <a:r>
              <a:rPr lang="en-IN" sz="1400" dirty="0"/>
              <a:t> Chavan College of Engineering, Nagpur</a:t>
            </a:r>
          </a:p>
          <a:p>
            <a:r>
              <a:rPr lang="en-IN" sz="1400" dirty="0"/>
              <a:t>Branch : Computer Technology</a:t>
            </a:r>
          </a:p>
          <a:p>
            <a:r>
              <a:rPr lang="en-IN" sz="1400" dirty="0"/>
              <a:t>Company Name : </a:t>
            </a:r>
            <a:r>
              <a:rPr lang="en-IN" sz="1400" dirty="0" err="1"/>
              <a:t>Alexler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0427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2EBE-9D32-C659-4472-58042AA9F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1"/>
            <a:ext cx="6873240" cy="885370"/>
          </a:xfrm>
        </p:spPr>
        <p:txBody>
          <a:bodyPr>
            <a:normAutofit fontScale="90000"/>
          </a:bodyPr>
          <a:lstStyle/>
          <a:p>
            <a:r>
              <a:rPr lang="en-US" i="1" u="sng" dirty="0"/>
              <a:t>No. of 100s &amp; 50s by every team</a:t>
            </a:r>
            <a:endParaRPr lang="en-IN" i="1" u="sng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2842BC8-163B-4E2B-50C6-18703F2489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7794" r="27794"/>
          <a:stretch>
            <a:fillRect/>
          </a:stretch>
        </p:blipFill>
        <p:spPr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E9080-1CB8-935E-5FD3-38EB1D939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90DA42-83D3-09B2-E299-077E94DE8838}"/>
              </a:ext>
            </a:extLst>
          </p:cNvPr>
          <p:cNvSpPr/>
          <p:nvPr/>
        </p:nvSpPr>
        <p:spPr>
          <a:xfrm>
            <a:off x="685800" y="3124199"/>
            <a:ext cx="6873240" cy="30944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CA67F83-D9B4-315D-9D77-125699400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791248"/>
              </p:ext>
            </p:extLst>
          </p:nvPr>
        </p:nvGraphicFramePr>
        <p:xfrm>
          <a:off x="685799" y="3124199"/>
          <a:ext cx="2710543" cy="309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343037" imgH="2295625" progId="Excel.Sheet.12">
                  <p:embed/>
                </p:oleObj>
              </mc:Choice>
              <mc:Fallback>
                <p:oleObj name="Worksheet" r:id="rId3" imgW="2343037" imgH="2295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799" y="3124199"/>
                        <a:ext cx="2710543" cy="309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F8A5886-92DE-01A4-D718-89431FDF6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176192"/>
              </p:ext>
            </p:extLst>
          </p:nvPr>
        </p:nvGraphicFramePr>
        <p:xfrm>
          <a:off x="3409857" y="3077029"/>
          <a:ext cx="4149183" cy="3141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2299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6953-2B37-A901-668C-1328FB71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117600"/>
          </a:xfrm>
        </p:spPr>
        <p:txBody>
          <a:bodyPr/>
          <a:lstStyle/>
          <a:p>
            <a:r>
              <a:rPr lang="en-US" i="1" u="sng" dirty="0"/>
              <a:t>Total Matches and total runs scored by each players</a:t>
            </a:r>
            <a:endParaRPr lang="en-IN" i="1" u="sng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F692C36-4D78-7099-0408-F0E9D128662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481" r="9481"/>
          <a:stretch>
            <a:fillRect/>
          </a:stretch>
        </p:blipFill>
        <p:spPr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A9659-C831-8583-63A0-FEE9266A8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477A5B-0C51-E90E-DF25-0FE07FCE0AF4}"/>
              </a:ext>
            </a:extLst>
          </p:cNvPr>
          <p:cNvSpPr/>
          <p:nvPr/>
        </p:nvSpPr>
        <p:spPr>
          <a:xfrm>
            <a:off x="685800" y="3124199"/>
            <a:ext cx="6873240" cy="30944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E38C71-59CC-2408-2CA3-3AC7FDB2F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859730"/>
              </p:ext>
            </p:extLst>
          </p:nvPr>
        </p:nvGraphicFramePr>
        <p:xfrm>
          <a:off x="685800" y="3124199"/>
          <a:ext cx="2887316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94" imgH="3057625" progId="Excel.Sheet.12">
                  <p:embed/>
                </p:oleObj>
              </mc:Choice>
              <mc:Fallback>
                <p:oleObj name="Worksheet" r:id="rId3" imgW="3114794" imgH="3057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3124199"/>
                        <a:ext cx="2887316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F0C8D2E-700A-6BCB-70DB-E215E5A93A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7947227"/>
              </p:ext>
            </p:extLst>
          </p:nvPr>
        </p:nvGraphicFramePr>
        <p:xfrm>
          <a:off x="3573116" y="3087238"/>
          <a:ext cx="3985924" cy="3131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6520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859D-DE28-EA24-162F-70AEC5FF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088571"/>
          </a:xfrm>
        </p:spPr>
        <p:txBody>
          <a:bodyPr/>
          <a:lstStyle/>
          <a:p>
            <a:r>
              <a:rPr lang="en-US" i="1" u="sng" dirty="0"/>
              <a:t>Highest Runs scored by each Players of each team</a:t>
            </a:r>
            <a:endParaRPr lang="en-IN" i="1" u="sng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56BB8A6-5695-3DAC-1DFF-AB23020341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082" r="11082"/>
          <a:stretch>
            <a:fillRect/>
          </a:stretch>
        </p:blipFill>
        <p:spPr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7D4B8-D8CA-E398-BBF5-1C7F6641E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9D4EF-A4D1-B87F-A1DD-002C3016FEC2}"/>
              </a:ext>
            </a:extLst>
          </p:cNvPr>
          <p:cNvSpPr/>
          <p:nvPr/>
        </p:nvSpPr>
        <p:spPr>
          <a:xfrm>
            <a:off x="685800" y="3124199"/>
            <a:ext cx="6873240" cy="30944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5887E9D-66FC-2DA9-624D-CE15920643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845775"/>
              </p:ext>
            </p:extLst>
          </p:nvPr>
        </p:nvGraphicFramePr>
        <p:xfrm>
          <a:off x="685799" y="3124199"/>
          <a:ext cx="2637971" cy="309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133801" imgH="3629125" progId="Excel.Sheet.12">
                  <p:embed/>
                </p:oleObj>
              </mc:Choice>
              <mc:Fallback>
                <p:oleObj name="Worksheet" r:id="rId3" imgW="2133801" imgH="36291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799" y="3124199"/>
                        <a:ext cx="2637971" cy="309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5620558-1849-DF48-0E86-19B2085DEC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706379"/>
              </p:ext>
            </p:extLst>
          </p:nvPr>
        </p:nvGraphicFramePr>
        <p:xfrm>
          <a:off x="3323770" y="3124197"/>
          <a:ext cx="4235270" cy="3094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5122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752C-6F04-D370-9FA5-5107B0DE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77" y="5050970"/>
            <a:ext cx="10822034" cy="1045029"/>
          </a:xfrm>
        </p:spPr>
        <p:txBody>
          <a:bodyPr/>
          <a:lstStyle/>
          <a:p>
            <a:r>
              <a:rPr lang="en-US" i="1" u="sng" dirty="0" err="1"/>
              <a:t>cONCLUSION</a:t>
            </a:r>
            <a:endParaRPr lang="en-IN" i="1" u="sng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4EB3C50-FFCF-D993-80F8-EF48ADDDDB1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436" b="21436"/>
          <a:stretch>
            <a:fillRect/>
          </a:stretch>
        </p:blipFill>
        <p:spPr>
          <a:xfrm>
            <a:off x="684189" y="1000139"/>
            <a:ext cx="10821840" cy="4283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D9D6F-AA77-E376-F3D0-C33EF5485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992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47B5-071A-5101-5C61-24279500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17BB19-BAD2-035F-7D05-03A033342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038786"/>
            <a:ext cx="6510337" cy="48867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4473F-0CCD-6CC8-B239-578554864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615439"/>
            <a:ext cx="4114800" cy="460324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arenR"/>
            </a:pPr>
            <a:r>
              <a:rPr lang="en-US" sz="2400" dirty="0"/>
              <a:t>Visualization helped uncover key batting insights from IPL 2025,</a:t>
            </a:r>
          </a:p>
          <a:p>
            <a:pPr marL="342900" indent="-342900">
              <a:buAutoNum type="arabicParenR"/>
            </a:pPr>
            <a:r>
              <a:rPr lang="en-US" sz="2400" dirty="0"/>
              <a:t>Pivot tables and charts made performance trends clear and interactive.</a:t>
            </a:r>
          </a:p>
          <a:p>
            <a:pPr marL="342900" indent="-342900">
              <a:buAutoNum type="arabicParenR"/>
            </a:pPr>
            <a:r>
              <a:rPr lang="en-US" sz="2400" dirty="0"/>
              <a:t>Slicers enabled quick filtering by teams and players.</a:t>
            </a:r>
          </a:p>
          <a:p>
            <a:pPr marL="342900" indent="-342900">
              <a:buAutoNum type="arabicParenR"/>
            </a:pPr>
            <a:r>
              <a:rPr lang="en-US" sz="2400" dirty="0"/>
              <a:t>Overall, Excel proved effective for analyzing large cricket datasets.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9604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D9E2-7F7B-19A1-24DA-E0EDC223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117600"/>
          </a:xfrm>
        </p:spPr>
        <p:txBody>
          <a:bodyPr/>
          <a:lstStyle/>
          <a:p>
            <a:r>
              <a:rPr lang="en-US" i="1" u="sng" dirty="0"/>
              <a:t>Future scope</a:t>
            </a:r>
            <a:endParaRPr lang="en-IN" i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32DC7A-D84D-1BB2-59FF-55489384D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583333"/>
            <a:ext cx="6510337" cy="41643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DF71F-4322-16BA-3157-2C3326F8C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931887"/>
            <a:ext cx="4114800" cy="328679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arenR"/>
            </a:pPr>
            <a:r>
              <a:rPr lang="en-US" u="sng" dirty="0"/>
              <a:t>AI &amp; ML Integration </a:t>
            </a:r>
            <a:r>
              <a:rPr lang="en-US" dirty="0"/>
              <a:t>: Predictive &amp; prescriptive analytics.</a:t>
            </a:r>
          </a:p>
          <a:p>
            <a:pPr marL="342900" indent="-342900">
              <a:buAutoNum type="arabicParenR"/>
            </a:pPr>
            <a:r>
              <a:rPr lang="en-US" u="sng" dirty="0"/>
              <a:t>Big Data &amp; Cloud</a:t>
            </a:r>
            <a:r>
              <a:rPr lang="en-US" dirty="0"/>
              <a:t> : Scalable data Processing.</a:t>
            </a:r>
          </a:p>
          <a:p>
            <a:pPr marL="342900" indent="-342900">
              <a:buAutoNum type="arabicParenR"/>
            </a:pPr>
            <a:r>
              <a:rPr lang="en-US" u="sng" dirty="0"/>
              <a:t>IoT &amp; Edge Analytics </a:t>
            </a:r>
            <a:r>
              <a:rPr lang="en-US" dirty="0"/>
              <a:t>: Real time data processing.</a:t>
            </a:r>
          </a:p>
          <a:p>
            <a:pPr marL="342900" indent="-342900">
              <a:buAutoNum type="arabicParenR"/>
            </a:pPr>
            <a:r>
              <a:rPr lang="en-US" u="sng" dirty="0"/>
              <a:t>Quantum Computing</a:t>
            </a:r>
            <a:r>
              <a:rPr lang="en-US" dirty="0"/>
              <a:t> : Future potential for complex analytics.</a:t>
            </a:r>
          </a:p>
          <a:p>
            <a:pPr marL="342900" indent="-342900">
              <a:buAutoNum type="arabicParenR"/>
            </a:pPr>
            <a:r>
              <a:rPr lang="en-US" u="sng" dirty="0"/>
              <a:t>Industry Applications</a:t>
            </a:r>
            <a:r>
              <a:rPr lang="en-US" dirty="0"/>
              <a:t> :</a:t>
            </a:r>
          </a:p>
          <a:p>
            <a:pPr marL="342900" indent="-342900">
              <a:buAutoNum type="arabicParenR"/>
            </a:pPr>
            <a:r>
              <a:rPr lang="en-US" dirty="0"/>
              <a:t>    </a:t>
            </a:r>
            <a:r>
              <a:rPr lang="en-US" u="sng" dirty="0"/>
              <a:t>Healthcare</a:t>
            </a:r>
            <a:r>
              <a:rPr lang="en-US" dirty="0"/>
              <a:t>: Personalized Medicine.</a:t>
            </a:r>
          </a:p>
          <a:p>
            <a:pPr marL="342900" indent="-342900">
              <a:buAutoNum type="arabicParenR"/>
            </a:pPr>
            <a:r>
              <a:rPr lang="en-US" dirty="0"/>
              <a:t>    </a:t>
            </a:r>
            <a:r>
              <a:rPr lang="en-US" u="sng" dirty="0"/>
              <a:t>Finance</a:t>
            </a:r>
            <a:r>
              <a:rPr lang="en-US" dirty="0"/>
              <a:t> : Fraud Detection, risk management</a:t>
            </a:r>
            <a:r>
              <a:rPr lang="en-US" u="sng" dirty="0"/>
              <a:t> </a:t>
            </a:r>
          </a:p>
          <a:p>
            <a:pPr marL="342900" indent="-342900">
              <a:buAutoNum type="arabicParenR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61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9344-7B2E-4C45-08AF-A716EBCE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64372"/>
            <a:ext cx="10998200" cy="5113913"/>
          </a:xfrm>
        </p:spPr>
        <p:txBody>
          <a:bodyPr/>
          <a:lstStyle/>
          <a:p>
            <a:pPr algn="ctr"/>
            <a:r>
              <a:rPr lang="en-US" b="1" i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Thank You !!!</a:t>
            </a:r>
            <a:endParaRPr lang="en-IN" b="1" i="1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53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1CA5-0731-0349-D4FA-70B6EAEB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8194"/>
            <a:ext cx="10820400" cy="1504405"/>
          </a:xfrm>
        </p:spPr>
        <p:txBody>
          <a:bodyPr/>
          <a:lstStyle/>
          <a:p>
            <a:r>
              <a:rPr lang="en-US" i="1" u="sng" dirty="0"/>
              <a:t>Introduction</a:t>
            </a:r>
            <a:endParaRPr lang="en-IN" i="1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FC2EF-9DFE-644A-DD10-094C47875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67" y="1752599"/>
            <a:ext cx="10130516" cy="2895601"/>
          </a:xfrm>
        </p:spPr>
        <p:txBody>
          <a:bodyPr>
            <a:normAutofit lnSpcReduction="10000"/>
          </a:bodyPr>
          <a:lstStyle/>
          <a:p>
            <a:r>
              <a:rPr lang="en-US" sz="2000" i="1" u="sng" dirty="0"/>
              <a:t>Objective</a:t>
            </a:r>
            <a:r>
              <a:rPr lang="en-US" sz="2000" i="1" dirty="0"/>
              <a:t>:</a:t>
            </a:r>
          </a:p>
          <a:p>
            <a:r>
              <a:rPr lang="en-US" dirty="0"/>
              <a:t>To analyze player batting performance from the IPL 2025 season using Excel-based data modeling and visualization.</a:t>
            </a:r>
          </a:p>
          <a:p>
            <a:endParaRPr lang="en-US" dirty="0"/>
          </a:p>
          <a:p>
            <a:r>
              <a:rPr lang="en-US" sz="2000" i="1" u="sng" dirty="0"/>
              <a:t>Tools and Techniques:</a:t>
            </a:r>
          </a:p>
          <a:p>
            <a:r>
              <a:rPr lang="en-US" dirty="0"/>
              <a:t>Microsoft Excel with advanced data features (Pivot tables, Charts, Slicers).</a:t>
            </a:r>
          </a:p>
          <a:p>
            <a:endParaRPr lang="en-US" dirty="0"/>
          </a:p>
          <a:p>
            <a:r>
              <a:rPr lang="en-US" sz="2000" i="1" u="sng" dirty="0"/>
              <a:t>Data Source:</a:t>
            </a:r>
            <a:endParaRPr lang="en-US" dirty="0"/>
          </a:p>
          <a:p>
            <a:r>
              <a:rPr lang="en-US" dirty="0"/>
              <a:t>Batting performance dataset from IPL 2025 season.</a:t>
            </a:r>
          </a:p>
        </p:txBody>
      </p:sp>
    </p:spTree>
    <p:extLst>
      <p:ext uri="{BB962C8B-B14F-4D97-AF65-F5344CB8AC3E}">
        <p14:creationId xmlns:p14="http://schemas.microsoft.com/office/powerpoint/2010/main" val="350442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8095-A389-6668-1940-FCFBE4C5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/>
              <a:t>Problem Statement</a:t>
            </a:r>
            <a:endParaRPr lang="en-IN" i="1" u="sng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AF29390-B248-5194-25D6-833E235F7B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208" r="31208"/>
          <a:stretch>
            <a:fillRect/>
          </a:stretch>
        </p:blipFill>
        <p:spPr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391D7-7F26-23E1-7183-5407E0299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863" y="3124199"/>
            <a:ext cx="6873240" cy="309448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Teams and analysis need meaningful insights from player statistics.</a:t>
            </a:r>
          </a:p>
          <a:p>
            <a:endParaRPr lang="en-IN" dirty="0"/>
          </a:p>
          <a:p>
            <a:r>
              <a:rPr lang="en-IN" dirty="0"/>
              <a:t>Raw stats do not immediately reveals performance trends.</a:t>
            </a:r>
          </a:p>
          <a:p>
            <a:endParaRPr lang="en-IN" dirty="0"/>
          </a:p>
          <a:p>
            <a:r>
              <a:rPr lang="en-IN" u="sng" dirty="0"/>
              <a:t>Goal: </a:t>
            </a:r>
            <a:r>
              <a:rPr lang="en-IN" dirty="0"/>
              <a:t>Summarize batting performance and identify top contributors, trends and correlation.</a:t>
            </a:r>
          </a:p>
        </p:txBody>
      </p:sp>
    </p:spTree>
    <p:extLst>
      <p:ext uri="{BB962C8B-B14F-4D97-AF65-F5344CB8AC3E}">
        <p14:creationId xmlns:p14="http://schemas.microsoft.com/office/powerpoint/2010/main" val="195552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6197-3EC3-1774-D48C-9F1E4451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62446"/>
          </a:xfrm>
        </p:spPr>
        <p:txBody>
          <a:bodyPr/>
          <a:lstStyle/>
          <a:p>
            <a:r>
              <a:rPr lang="en-US" i="1" u="sng" dirty="0"/>
              <a:t>Methodology</a:t>
            </a:r>
            <a:endParaRPr lang="en-IN" i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463522-D5C2-854E-07C9-0970E9EF1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651149"/>
            <a:ext cx="6510337" cy="36620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99665-6057-D133-4E83-BE505502B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124199"/>
            <a:ext cx="4310063" cy="3094485"/>
          </a:xfrm>
        </p:spPr>
        <p:txBody>
          <a:bodyPr>
            <a:normAutofit fontScale="92500" lnSpcReduction="20000"/>
          </a:bodyPr>
          <a:lstStyle/>
          <a:p>
            <a:r>
              <a:rPr lang="en-US" i="1" u="sng" dirty="0"/>
              <a:t>1) Pivot Tables:-</a:t>
            </a:r>
          </a:p>
          <a:p>
            <a:r>
              <a:rPr lang="en-US" dirty="0"/>
              <a:t>      </a:t>
            </a:r>
            <a:r>
              <a:rPr lang="en-US" dirty="0" err="1"/>
              <a:t>i</a:t>
            </a:r>
            <a:r>
              <a:rPr lang="en-US" dirty="0"/>
              <a:t>) Total runs by team and players.</a:t>
            </a:r>
          </a:p>
          <a:p>
            <a:r>
              <a:rPr lang="en-US" dirty="0"/>
              <a:t>      ii) Average and strike rate                                        comparison</a:t>
            </a:r>
          </a:p>
          <a:p>
            <a:r>
              <a:rPr lang="en-US" dirty="0"/>
              <a:t>      iii) High score distribution</a:t>
            </a:r>
          </a:p>
          <a:p>
            <a:r>
              <a:rPr lang="en-US" dirty="0"/>
              <a:t>      iv) Boundaries analysis (4s &amp; 6s)</a:t>
            </a:r>
          </a:p>
          <a:p>
            <a:r>
              <a:rPr lang="en-IN" dirty="0"/>
              <a:t>2) </a:t>
            </a:r>
            <a:r>
              <a:rPr lang="en-IN" i="1" u="sng" dirty="0"/>
              <a:t>Charts Used:-</a:t>
            </a:r>
          </a:p>
          <a:p>
            <a:r>
              <a:rPr lang="en-IN" dirty="0"/>
              <a:t>     Bar, Column, Line and Scatter plot</a:t>
            </a:r>
          </a:p>
          <a:p>
            <a:r>
              <a:rPr lang="en-IN" dirty="0"/>
              <a:t>3) </a:t>
            </a:r>
            <a:r>
              <a:rPr lang="en-IN" i="1" u="sng" dirty="0"/>
              <a:t>Interactivity:-</a:t>
            </a:r>
          </a:p>
          <a:p>
            <a:r>
              <a:rPr lang="en-IN" dirty="0"/>
              <a:t>     Slicers added for filtering by team, </a:t>
            </a:r>
            <a:r>
              <a:rPr lang="en-IN" dirty="0" err="1"/>
              <a:t>player,etc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D17FC8-AD01-08DF-CA86-148CEF4776FC}"/>
              </a:ext>
            </a:extLst>
          </p:cNvPr>
          <p:cNvSpPr/>
          <p:nvPr/>
        </p:nvSpPr>
        <p:spPr>
          <a:xfrm>
            <a:off x="738052" y="2221276"/>
            <a:ext cx="7067550" cy="38723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2C95F-A662-23A3-07C4-64CE7B96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/>
              <a:t>Raw Data</a:t>
            </a:r>
            <a:endParaRPr lang="en-IN" i="1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D045D-7B44-F327-06E7-452912DD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                                       </a:t>
            </a:r>
            <a:endParaRPr lang="en-IN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1094700-B45C-CD4D-CA3A-16FEF5B03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438754"/>
              </p:ext>
            </p:extLst>
          </p:nvPr>
        </p:nvGraphicFramePr>
        <p:xfrm>
          <a:off x="738052" y="2221276"/>
          <a:ext cx="7067550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067739" imgH="4010125" progId="Excel.Sheet.12">
                  <p:embed/>
                </p:oleObj>
              </mc:Choice>
              <mc:Fallback>
                <p:oleObj name="Worksheet" r:id="rId2" imgW="7067739" imgH="40101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8052" y="2221276"/>
                        <a:ext cx="7067550" cy="401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35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09B-2AA1-1D55-D36F-FD7DD306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/>
              <a:t>Report</a:t>
            </a:r>
            <a:endParaRPr lang="en-IN" i="1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D8779-7BD1-9A65-42EE-2058D2E6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657" y="2193925"/>
            <a:ext cx="8498428" cy="4024313"/>
          </a:xfrm>
        </p:spPr>
      </p:pic>
    </p:spTree>
    <p:extLst>
      <p:ext uri="{BB962C8B-B14F-4D97-AF65-F5344CB8AC3E}">
        <p14:creationId xmlns:p14="http://schemas.microsoft.com/office/powerpoint/2010/main" val="391802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094F-5CDD-53D9-847F-AB51A64C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u="sng" dirty="0"/>
              <a:t>Total matches &amp; Runs scored by each Player of Each Team</a:t>
            </a:r>
            <a:br>
              <a:rPr lang="en-IN" sz="3200" i="1" u="sng" dirty="0"/>
            </a:br>
            <a:endParaRPr lang="en-IN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0BB8AE8-7033-9188-3609-F173976BC02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6" r="56"/>
          <a:stretch>
            <a:fillRect/>
          </a:stretch>
        </p:blipFill>
        <p:spPr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4ECFB2-AEDA-7433-AE47-930644CB6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200"/>
            <a:ext cx="6873875" cy="30940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.</a:t>
            </a:r>
            <a:endParaRPr lang="en-IN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4394DB2-4845-CD0E-CCF9-DBD390E5C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466687"/>
              </p:ext>
            </p:extLst>
          </p:nvPr>
        </p:nvGraphicFramePr>
        <p:xfrm>
          <a:off x="3442489" y="3124200"/>
          <a:ext cx="4116552" cy="3094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C9E5FF58-3E6C-4C17-99B1-221F73A4F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848678"/>
              </p:ext>
            </p:extLst>
          </p:nvPr>
        </p:nvGraphicFramePr>
        <p:xfrm>
          <a:off x="685165" y="3124201"/>
          <a:ext cx="2757323" cy="309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476626" imgH="3438625" progId="Excel.Sheet.12">
                  <p:embed/>
                </p:oleObj>
              </mc:Choice>
              <mc:Fallback>
                <p:oleObj name="Worksheet" r:id="rId4" imgW="2476626" imgH="3438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165" y="3124201"/>
                        <a:ext cx="2757323" cy="309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200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B14D-7B1E-FF83-8558-35E9F6905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972457"/>
          </a:xfrm>
        </p:spPr>
        <p:txBody>
          <a:bodyPr/>
          <a:lstStyle/>
          <a:p>
            <a:r>
              <a:rPr lang="en-US" i="1" u="sng" dirty="0"/>
              <a:t>Total 4s &amp; 6s by Each players of  Each team</a:t>
            </a:r>
            <a:endParaRPr lang="en-IN" i="1" u="sng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577033D-8417-D188-1273-EE8F8360C1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4979" r="24979"/>
          <a:stretch>
            <a:fillRect/>
          </a:stretch>
        </p:blipFill>
        <p:spPr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C0656-EFE3-6E6B-6B3C-BBCE8884C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B9A6A5-AA6E-7F72-7ED5-4841D712AF1E}"/>
              </a:ext>
            </a:extLst>
          </p:cNvPr>
          <p:cNvSpPr/>
          <p:nvPr/>
        </p:nvSpPr>
        <p:spPr>
          <a:xfrm>
            <a:off x="685800" y="3124199"/>
            <a:ext cx="6873240" cy="30944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4796791-2276-6C1D-2E2C-368E8A35D0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282491"/>
              </p:ext>
            </p:extLst>
          </p:nvPr>
        </p:nvGraphicFramePr>
        <p:xfrm>
          <a:off x="685799" y="3124199"/>
          <a:ext cx="2739571" cy="309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609812" imgH="4010125" progId="Excel.Sheet.12">
                  <p:embed/>
                </p:oleObj>
              </mc:Choice>
              <mc:Fallback>
                <p:oleObj name="Worksheet" r:id="rId3" imgW="2609812" imgH="40101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799" y="3124199"/>
                        <a:ext cx="2739571" cy="309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DF400C9-6058-061F-CCC7-2605D9E3A0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022039"/>
              </p:ext>
            </p:extLst>
          </p:nvPr>
        </p:nvGraphicFramePr>
        <p:xfrm>
          <a:off x="3425370" y="3124199"/>
          <a:ext cx="4133670" cy="3094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8935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4370-61DD-D3AD-4C8A-B9195236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943429"/>
          </a:xfrm>
        </p:spPr>
        <p:txBody>
          <a:bodyPr>
            <a:normAutofit fontScale="90000"/>
          </a:bodyPr>
          <a:lstStyle/>
          <a:p>
            <a:r>
              <a:rPr lang="en-US" i="1" u="sng" dirty="0"/>
              <a:t>Average and avg Strike rate by each player of each team</a:t>
            </a:r>
            <a:endParaRPr lang="en-IN" i="1" u="sng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EC5AC52-609B-974E-FA14-562E6E5F35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4979" r="24979"/>
          <a:stretch>
            <a:fillRect/>
          </a:stretch>
        </p:blipFill>
        <p:spPr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3FAB1-97E4-0759-6DA1-C9A92C430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C79113-38E8-E4BE-47C1-DFD0A1095219}"/>
              </a:ext>
            </a:extLst>
          </p:cNvPr>
          <p:cNvSpPr/>
          <p:nvPr/>
        </p:nvSpPr>
        <p:spPr>
          <a:xfrm>
            <a:off x="685800" y="3124199"/>
            <a:ext cx="6873240" cy="30944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C18200E-A1E8-A7D1-8339-1D1544D82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366369"/>
              </p:ext>
            </p:extLst>
          </p:nvPr>
        </p:nvGraphicFramePr>
        <p:xfrm>
          <a:off x="685800" y="3142679"/>
          <a:ext cx="32004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200501" imgH="3057625" progId="Excel.Sheet.12">
                  <p:embed/>
                </p:oleObj>
              </mc:Choice>
              <mc:Fallback>
                <p:oleObj name="Worksheet" r:id="rId3" imgW="3200501" imgH="3057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3142679"/>
                        <a:ext cx="32004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44B1B16-22F4-AE37-D004-DC90526BA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323807"/>
              </p:ext>
            </p:extLst>
          </p:nvPr>
        </p:nvGraphicFramePr>
        <p:xfrm>
          <a:off x="3886200" y="3124198"/>
          <a:ext cx="3672840" cy="3094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835869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400</TotalTime>
  <Words>354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Vapor Trail</vt:lpstr>
      <vt:lpstr>Microsoft Excel Worksheet</vt:lpstr>
      <vt:lpstr>IPL 2025 Batting Performance Analysis </vt:lpstr>
      <vt:lpstr>Introduction</vt:lpstr>
      <vt:lpstr>Problem Statement</vt:lpstr>
      <vt:lpstr>Methodology</vt:lpstr>
      <vt:lpstr>Raw Data</vt:lpstr>
      <vt:lpstr>Report</vt:lpstr>
      <vt:lpstr>Total matches &amp; Runs scored by each Player of Each Team </vt:lpstr>
      <vt:lpstr>Total 4s &amp; 6s by Each players of  Each team</vt:lpstr>
      <vt:lpstr>Average and avg Strike rate by each player of each team</vt:lpstr>
      <vt:lpstr>No. of 100s &amp; 50s by every team</vt:lpstr>
      <vt:lpstr>Total Matches and total runs scored by each players</vt:lpstr>
      <vt:lpstr>Highest Runs scored by each Players of each team</vt:lpstr>
      <vt:lpstr>cONCLUSION</vt:lpstr>
      <vt:lpstr>.</vt:lpstr>
      <vt:lpstr>Future scope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SHRI</dc:creator>
  <cp:lastModifiedBy>SHRI</cp:lastModifiedBy>
  <cp:revision>14</cp:revision>
  <dcterms:created xsi:type="dcterms:W3CDTF">2025-07-08T14:56:53Z</dcterms:created>
  <dcterms:modified xsi:type="dcterms:W3CDTF">2025-07-09T17:29:22Z</dcterms:modified>
</cp:coreProperties>
</file>